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Lst>
  <p:sldIdLst>
    <p:sldId id="256" r:id="rId2"/>
    <p:sldId id="257" r:id="rId3"/>
    <p:sldId id="263" r:id="rId4"/>
    <p:sldId id="269" r:id="rId5"/>
    <p:sldId id="267" r:id="rId6"/>
    <p:sldId id="268" r:id="rId7"/>
    <p:sldId id="259" r:id="rId8"/>
    <p:sldId id="265" r:id="rId9"/>
    <p:sldId id="261" r:id="rId10"/>
    <p:sldId id="262" r:id="rId11"/>
    <p:sldId id="266" r:id="rId12"/>
    <p:sldId id="260" r:id="rId13"/>
    <p:sldId id="264" r:id="rId14"/>
  </p:sldIdLst>
  <p:sldSz cx="10160000" cy="8445500"/>
  <p:notesSz cx="7104063" cy="10234613"/>
  <p:embeddedFontLst>
    <p:embeddedFont>
      <p:font typeface="Calibri" panose="020F0502020204030204" pitchFamily="34" charset="0"/>
      <p:regular r:id="rId15"/>
      <p:bold r:id="rId16"/>
      <p:italic r:id="rId17"/>
      <p:boldItalic r:id="rId18"/>
    </p:embeddedFont>
    <p:embeddedFont>
      <p:font typeface="Ruluko" panose="020B0604020202020204"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5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57" autoAdjust="0"/>
    <p:restoredTop sz="96366" autoAdjust="0"/>
  </p:normalViewPr>
  <p:slideViewPr>
    <p:cSldViewPr>
      <p:cViewPr varScale="1">
        <p:scale>
          <a:sx n="56" d="100"/>
          <a:sy n="56" d="100"/>
        </p:scale>
        <p:origin x="1974" y="78"/>
      </p:cViewPr>
      <p:guideLst>
        <p:guide orient="horz" pos="266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23581"/>
            <a:ext cx="8636000" cy="1810309"/>
          </a:xfrm>
        </p:spPr>
        <p:txBody>
          <a:bodyPr/>
          <a:lstStyle/>
          <a:p>
            <a:r>
              <a:rPr lang="en-US"/>
              <a:t>Click to edit Master title style</a:t>
            </a:r>
            <a:endParaRPr lang="en-GB"/>
          </a:p>
        </p:txBody>
      </p:sp>
      <p:sp>
        <p:nvSpPr>
          <p:cNvPr id="3" name="Subtitle 2"/>
          <p:cNvSpPr>
            <a:spLocks noGrp="1"/>
          </p:cNvSpPr>
          <p:nvPr>
            <p:ph type="subTitle" idx="1"/>
          </p:nvPr>
        </p:nvSpPr>
        <p:spPr>
          <a:xfrm>
            <a:off x="1524000" y="4785784"/>
            <a:ext cx="7112000" cy="2158294"/>
          </a:xfrm>
        </p:spPr>
        <p:txBody>
          <a:bodyPr/>
          <a:lstStyle>
            <a:lvl1pPr marL="0" indent="0" algn="ctr">
              <a:buNone/>
              <a:defRPr>
                <a:solidFill>
                  <a:schemeClr val="tx1">
                    <a:tint val="75000"/>
                  </a:schemeClr>
                </a:solidFill>
              </a:defRPr>
            </a:lvl1pPr>
            <a:lvl2pPr marL="531454" indent="0" algn="ctr">
              <a:buNone/>
              <a:defRPr>
                <a:solidFill>
                  <a:schemeClr val="tx1">
                    <a:tint val="75000"/>
                  </a:schemeClr>
                </a:solidFill>
              </a:defRPr>
            </a:lvl2pPr>
            <a:lvl3pPr marL="1062907" indent="0" algn="ctr">
              <a:buNone/>
              <a:defRPr>
                <a:solidFill>
                  <a:schemeClr val="tx1">
                    <a:tint val="75000"/>
                  </a:schemeClr>
                </a:solidFill>
              </a:defRPr>
            </a:lvl3pPr>
            <a:lvl4pPr marL="1594361" indent="0" algn="ctr">
              <a:buNone/>
              <a:defRPr>
                <a:solidFill>
                  <a:schemeClr val="tx1">
                    <a:tint val="75000"/>
                  </a:schemeClr>
                </a:solidFill>
              </a:defRPr>
            </a:lvl4pPr>
            <a:lvl5pPr marL="2125814" indent="0" algn="ctr">
              <a:buNone/>
              <a:defRPr>
                <a:solidFill>
                  <a:schemeClr val="tx1">
                    <a:tint val="75000"/>
                  </a:schemeClr>
                </a:solidFill>
              </a:defRPr>
            </a:lvl5pPr>
            <a:lvl6pPr marL="2657268" indent="0" algn="ctr">
              <a:buNone/>
              <a:defRPr>
                <a:solidFill>
                  <a:schemeClr val="tx1">
                    <a:tint val="75000"/>
                  </a:schemeClr>
                </a:solidFill>
              </a:defRPr>
            </a:lvl6pPr>
            <a:lvl7pPr marL="3188721" indent="0" algn="ctr">
              <a:buNone/>
              <a:defRPr>
                <a:solidFill>
                  <a:schemeClr val="tx1">
                    <a:tint val="75000"/>
                  </a:schemeClr>
                </a:solidFill>
              </a:defRPr>
            </a:lvl7pPr>
            <a:lvl8pPr marL="3720175" indent="0" algn="ctr">
              <a:buNone/>
              <a:defRPr>
                <a:solidFill>
                  <a:schemeClr val="tx1">
                    <a:tint val="75000"/>
                  </a:schemeClr>
                </a:solidFill>
              </a:defRPr>
            </a:lvl8pPr>
            <a:lvl9pPr marL="42516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67842438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1588040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84444" y="416412"/>
            <a:ext cx="2540000" cy="887363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64444" y="416412"/>
            <a:ext cx="7450667" cy="88736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150114236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776420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427016"/>
            <a:ext cx="8636000" cy="1677370"/>
          </a:xfrm>
        </p:spPr>
        <p:txBody>
          <a:bodyPr anchor="t"/>
          <a:lstStyle>
            <a:lvl1pPr algn="l">
              <a:defRPr sz="4700" b="1" cap="all"/>
            </a:lvl1pPr>
          </a:lstStyle>
          <a:p>
            <a:r>
              <a:rPr lang="en-US"/>
              <a:t>Click to edit Master title style</a:t>
            </a:r>
            <a:endParaRPr lang="en-GB"/>
          </a:p>
        </p:txBody>
      </p:sp>
      <p:sp>
        <p:nvSpPr>
          <p:cNvPr id="3" name="Text Placeholder 2"/>
          <p:cNvSpPr>
            <a:spLocks noGrp="1"/>
          </p:cNvSpPr>
          <p:nvPr>
            <p:ph type="body" idx="1"/>
          </p:nvPr>
        </p:nvSpPr>
        <p:spPr>
          <a:xfrm>
            <a:off x="802570" y="3579565"/>
            <a:ext cx="8636000" cy="1847453"/>
          </a:xfrm>
        </p:spPr>
        <p:txBody>
          <a:bodyPr anchor="b"/>
          <a:lstStyle>
            <a:lvl1pPr marL="0" indent="0">
              <a:buNone/>
              <a:defRPr sz="2300">
                <a:solidFill>
                  <a:schemeClr val="tx1">
                    <a:tint val="75000"/>
                  </a:schemeClr>
                </a:solidFill>
              </a:defRPr>
            </a:lvl1pPr>
            <a:lvl2pPr marL="531454" indent="0">
              <a:buNone/>
              <a:defRPr sz="2100">
                <a:solidFill>
                  <a:schemeClr val="tx1">
                    <a:tint val="75000"/>
                  </a:schemeClr>
                </a:solidFill>
              </a:defRPr>
            </a:lvl2pPr>
            <a:lvl3pPr marL="1062907" indent="0">
              <a:buNone/>
              <a:defRPr sz="1900">
                <a:solidFill>
                  <a:schemeClr val="tx1">
                    <a:tint val="75000"/>
                  </a:schemeClr>
                </a:solidFill>
              </a:defRPr>
            </a:lvl3pPr>
            <a:lvl4pPr marL="1594361" indent="0">
              <a:buNone/>
              <a:defRPr sz="1600">
                <a:solidFill>
                  <a:schemeClr val="tx1">
                    <a:tint val="75000"/>
                  </a:schemeClr>
                </a:solidFill>
              </a:defRPr>
            </a:lvl4pPr>
            <a:lvl5pPr marL="2125814" indent="0">
              <a:buNone/>
              <a:defRPr sz="1600">
                <a:solidFill>
                  <a:schemeClr val="tx1">
                    <a:tint val="75000"/>
                  </a:schemeClr>
                </a:solidFill>
              </a:defRPr>
            </a:lvl5pPr>
            <a:lvl6pPr marL="2657268" indent="0">
              <a:buNone/>
              <a:defRPr sz="1600">
                <a:solidFill>
                  <a:schemeClr val="tx1">
                    <a:tint val="75000"/>
                  </a:schemeClr>
                </a:solidFill>
              </a:defRPr>
            </a:lvl6pPr>
            <a:lvl7pPr marL="3188721" indent="0">
              <a:buNone/>
              <a:defRPr sz="1600">
                <a:solidFill>
                  <a:schemeClr val="tx1">
                    <a:tint val="75000"/>
                  </a:schemeClr>
                </a:solidFill>
              </a:defRPr>
            </a:lvl7pPr>
            <a:lvl8pPr marL="3720175" indent="0">
              <a:buNone/>
              <a:defRPr sz="1600">
                <a:solidFill>
                  <a:schemeClr val="tx1">
                    <a:tint val="75000"/>
                  </a:schemeClr>
                </a:solidFill>
              </a:defRPr>
            </a:lvl8pPr>
            <a:lvl9pPr marL="425162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67E29-7323-49B7-9ACF-4D8D98258510}"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84352520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64446"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729111"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467E29-7323-49B7-9ACF-4D8D98258510}"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30546836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38213"/>
            <a:ext cx="9144000" cy="140758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8000" y="1890463"/>
            <a:ext cx="4489098"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4" name="Content Placeholder 3"/>
          <p:cNvSpPr>
            <a:spLocks noGrp="1"/>
          </p:cNvSpPr>
          <p:nvPr>
            <p:ph sz="half" idx="2"/>
          </p:nvPr>
        </p:nvSpPr>
        <p:spPr>
          <a:xfrm>
            <a:off x="508000" y="2678318"/>
            <a:ext cx="4489098"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61141" y="1890463"/>
            <a:ext cx="4490861"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161141" y="2678318"/>
            <a:ext cx="4490861"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467E29-7323-49B7-9ACF-4D8D98258510}"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14621543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467E29-7323-49B7-9ACF-4D8D98258510}"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3643987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67E29-7323-49B7-9ACF-4D8D98258510}"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40112404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336256"/>
            <a:ext cx="3342570" cy="1431043"/>
          </a:xfrm>
        </p:spPr>
        <p:txBody>
          <a:bodyPr anchor="b"/>
          <a:lstStyle>
            <a:lvl1pPr algn="l">
              <a:defRPr sz="2300" b="1"/>
            </a:lvl1pPr>
          </a:lstStyle>
          <a:p>
            <a:r>
              <a:rPr lang="en-US"/>
              <a:t>Click to edit Master title style</a:t>
            </a:r>
            <a:endParaRPr lang="en-GB"/>
          </a:p>
        </p:txBody>
      </p:sp>
      <p:sp>
        <p:nvSpPr>
          <p:cNvPr id="3" name="Content Placeholder 2"/>
          <p:cNvSpPr>
            <a:spLocks noGrp="1"/>
          </p:cNvSpPr>
          <p:nvPr>
            <p:ph idx="1"/>
          </p:nvPr>
        </p:nvSpPr>
        <p:spPr>
          <a:xfrm>
            <a:off x="3972278" y="336258"/>
            <a:ext cx="5679722" cy="7208000"/>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8002" y="1767301"/>
            <a:ext cx="3342570" cy="5776957"/>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344807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911850"/>
            <a:ext cx="6096000" cy="697927"/>
          </a:xfrm>
        </p:spPr>
        <p:txBody>
          <a:bodyPr anchor="b"/>
          <a:lstStyle>
            <a:lvl1pPr algn="l">
              <a:defRPr sz="2300" b="1"/>
            </a:lvl1pPr>
          </a:lstStyle>
          <a:p>
            <a:r>
              <a:rPr lang="en-US"/>
              <a:t>Click to edit Master title style</a:t>
            </a:r>
            <a:endParaRPr lang="en-GB"/>
          </a:p>
        </p:txBody>
      </p:sp>
      <p:sp>
        <p:nvSpPr>
          <p:cNvPr id="3" name="Picture Placeholder 2"/>
          <p:cNvSpPr>
            <a:spLocks noGrp="1"/>
          </p:cNvSpPr>
          <p:nvPr>
            <p:ph type="pic" idx="1"/>
          </p:nvPr>
        </p:nvSpPr>
        <p:spPr>
          <a:xfrm>
            <a:off x="1991431" y="754621"/>
            <a:ext cx="6096000" cy="5067300"/>
          </a:xfrm>
        </p:spPr>
        <p:txBody>
          <a:bodyPr/>
          <a:lstStyle>
            <a:lvl1pPr marL="0" indent="0">
              <a:buNone/>
              <a:defRPr sz="3700"/>
            </a:lvl1pPr>
            <a:lvl2pPr marL="531454" indent="0">
              <a:buNone/>
              <a:defRPr sz="3300"/>
            </a:lvl2pPr>
            <a:lvl3pPr marL="1062907" indent="0">
              <a:buNone/>
              <a:defRPr sz="2800"/>
            </a:lvl3pPr>
            <a:lvl4pPr marL="1594361" indent="0">
              <a:buNone/>
              <a:defRPr sz="2300"/>
            </a:lvl4pPr>
            <a:lvl5pPr marL="2125814" indent="0">
              <a:buNone/>
              <a:defRPr sz="2300"/>
            </a:lvl5pPr>
            <a:lvl6pPr marL="2657268" indent="0">
              <a:buNone/>
              <a:defRPr sz="2300"/>
            </a:lvl6pPr>
            <a:lvl7pPr marL="3188721" indent="0">
              <a:buNone/>
              <a:defRPr sz="2300"/>
            </a:lvl7pPr>
            <a:lvl8pPr marL="3720175" indent="0">
              <a:buNone/>
              <a:defRPr sz="2300"/>
            </a:lvl8pPr>
            <a:lvl9pPr marL="4251628" indent="0">
              <a:buNone/>
              <a:defRPr sz="2300"/>
            </a:lvl9pPr>
          </a:lstStyle>
          <a:p>
            <a:endParaRPr lang="en-GB"/>
          </a:p>
        </p:txBody>
      </p:sp>
      <p:sp>
        <p:nvSpPr>
          <p:cNvPr id="4" name="Text Placeholder 3"/>
          <p:cNvSpPr>
            <a:spLocks noGrp="1"/>
          </p:cNvSpPr>
          <p:nvPr>
            <p:ph type="body" sz="half" idx="2"/>
          </p:nvPr>
        </p:nvSpPr>
        <p:spPr>
          <a:xfrm>
            <a:off x="1991431" y="6609777"/>
            <a:ext cx="6096000" cy="991173"/>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45573262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FF33"/>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8213"/>
            <a:ext cx="9144000" cy="1407583"/>
          </a:xfrm>
          <a:prstGeom prst="rect">
            <a:avLst/>
          </a:prstGeom>
        </p:spPr>
        <p:txBody>
          <a:bodyPr vert="horz" lIns="106291" tIns="53145" rIns="106291" bIns="53145"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08000" y="1970617"/>
            <a:ext cx="9144000" cy="5573640"/>
          </a:xfrm>
          <a:prstGeom prst="rect">
            <a:avLst/>
          </a:prstGeom>
        </p:spPr>
        <p:txBody>
          <a:bodyPr vert="horz" lIns="106291" tIns="53145" rIns="106291" bIns="531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08001" y="7827729"/>
            <a:ext cx="2370667" cy="449645"/>
          </a:xfrm>
          <a:prstGeom prst="rect">
            <a:avLst/>
          </a:prstGeom>
        </p:spPr>
        <p:txBody>
          <a:bodyPr vert="horz" lIns="106291" tIns="53145" rIns="106291" bIns="53145" rtlCol="0" anchor="ctr"/>
          <a:lstStyle>
            <a:lvl1pPr algn="l">
              <a:defRPr sz="1400">
                <a:solidFill>
                  <a:schemeClr val="tx1">
                    <a:tint val="75000"/>
                  </a:schemeClr>
                </a:solidFill>
              </a:defRPr>
            </a:lvl1pPr>
          </a:lstStyle>
          <a:p>
            <a:fld id="{F8467E29-7323-49B7-9ACF-4D8D98258510}" type="datetimeFigureOut">
              <a:rPr lang="en-GB" smtClean="0"/>
              <a:t>07/09/2023</a:t>
            </a:fld>
            <a:endParaRPr lang="en-GB"/>
          </a:p>
        </p:txBody>
      </p:sp>
      <p:sp>
        <p:nvSpPr>
          <p:cNvPr id="5" name="Footer Placeholder 4"/>
          <p:cNvSpPr>
            <a:spLocks noGrp="1"/>
          </p:cNvSpPr>
          <p:nvPr>
            <p:ph type="ftr" sz="quarter" idx="3"/>
          </p:nvPr>
        </p:nvSpPr>
        <p:spPr>
          <a:xfrm>
            <a:off x="3471335" y="7827729"/>
            <a:ext cx="3217333" cy="449645"/>
          </a:xfrm>
          <a:prstGeom prst="rect">
            <a:avLst/>
          </a:prstGeom>
        </p:spPr>
        <p:txBody>
          <a:bodyPr vert="horz" lIns="106291" tIns="53145" rIns="106291" bIns="53145"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81333" y="7827729"/>
            <a:ext cx="2370667" cy="449645"/>
          </a:xfrm>
          <a:prstGeom prst="rect">
            <a:avLst/>
          </a:prstGeom>
        </p:spPr>
        <p:txBody>
          <a:bodyPr vert="horz" lIns="106291" tIns="53145" rIns="106291" bIns="53145" rtlCol="0" anchor="ctr"/>
          <a:lstStyle>
            <a:lvl1pPr algn="r">
              <a:defRPr sz="1400">
                <a:solidFill>
                  <a:schemeClr val="tx1">
                    <a:tint val="75000"/>
                  </a:schemeClr>
                </a:solidFill>
              </a:defRPr>
            </a:lvl1pPr>
          </a:lstStyle>
          <a:p>
            <a:fld id="{F9D97E77-9462-4E02-88B0-40CE6F1CC34C}" type="slidenum">
              <a:rPr lang="en-GB" smtClean="0"/>
              <a:t>‹#›</a:t>
            </a:fld>
            <a:endParaRPr lang="en-GB"/>
          </a:p>
        </p:txBody>
      </p:sp>
    </p:spTree>
    <p:extLst>
      <p:ext uri="{BB962C8B-B14F-4D97-AF65-F5344CB8AC3E}">
        <p14:creationId xmlns:p14="http://schemas.microsoft.com/office/powerpoint/2010/main" val="2467515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ctr" defTabSz="1062907" rtl="0" eaLnBrk="1" latinLnBrk="0" hangingPunct="1">
        <a:spcBef>
          <a:spcPct val="0"/>
        </a:spcBef>
        <a:buNone/>
        <a:defRPr sz="5100" kern="1200">
          <a:solidFill>
            <a:schemeClr val="tx1"/>
          </a:solidFill>
          <a:latin typeface="+mj-lt"/>
          <a:ea typeface="+mj-ea"/>
          <a:cs typeface="+mj-cs"/>
        </a:defRPr>
      </a:lvl1pPr>
    </p:titleStyle>
    <p:bodyStyle>
      <a:lvl1pPr marL="398590" indent="-398590" algn="l" defTabSz="1062907"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63612" indent="-332158" algn="l" defTabSz="1062907"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28634" indent="-265726" algn="l" defTabSz="106290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6008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91540"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22995"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5444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85901"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17356"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62907" rtl="0" eaLnBrk="1" latinLnBrk="0" hangingPunct="1">
        <a:defRPr sz="2100" kern="1200">
          <a:solidFill>
            <a:schemeClr val="tx1"/>
          </a:solidFill>
          <a:latin typeface="+mn-lt"/>
          <a:ea typeface="+mn-ea"/>
          <a:cs typeface="+mn-cs"/>
        </a:defRPr>
      </a:lvl1pPr>
      <a:lvl2pPr marL="531454" algn="l" defTabSz="1062907" rtl="0" eaLnBrk="1" latinLnBrk="0" hangingPunct="1">
        <a:defRPr sz="2100" kern="1200">
          <a:solidFill>
            <a:schemeClr val="tx1"/>
          </a:solidFill>
          <a:latin typeface="+mn-lt"/>
          <a:ea typeface="+mn-ea"/>
          <a:cs typeface="+mn-cs"/>
        </a:defRPr>
      </a:lvl2pPr>
      <a:lvl3pPr marL="1062907" algn="l" defTabSz="1062907" rtl="0" eaLnBrk="1" latinLnBrk="0" hangingPunct="1">
        <a:defRPr sz="2100" kern="1200">
          <a:solidFill>
            <a:schemeClr val="tx1"/>
          </a:solidFill>
          <a:latin typeface="+mn-lt"/>
          <a:ea typeface="+mn-ea"/>
          <a:cs typeface="+mn-cs"/>
        </a:defRPr>
      </a:lvl3pPr>
      <a:lvl4pPr marL="1594361" algn="l" defTabSz="1062907" rtl="0" eaLnBrk="1" latinLnBrk="0" hangingPunct="1">
        <a:defRPr sz="2100" kern="1200">
          <a:solidFill>
            <a:schemeClr val="tx1"/>
          </a:solidFill>
          <a:latin typeface="+mn-lt"/>
          <a:ea typeface="+mn-ea"/>
          <a:cs typeface="+mn-cs"/>
        </a:defRPr>
      </a:lvl4pPr>
      <a:lvl5pPr marL="2125814" algn="l" defTabSz="1062907" rtl="0" eaLnBrk="1" latinLnBrk="0" hangingPunct="1">
        <a:defRPr sz="2100" kern="1200">
          <a:solidFill>
            <a:schemeClr val="tx1"/>
          </a:solidFill>
          <a:latin typeface="+mn-lt"/>
          <a:ea typeface="+mn-ea"/>
          <a:cs typeface="+mn-cs"/>
        </a:defRPr>
      </a:lvl5pPr>
      <a:lvl6pPr marL="2657268" algn="l" defTabSz="1062907" rtl="0" eaLnBrk="1" latinLnBrk="0" hangingPunct="1">
        <a:defRPr sz="2100" kern="1200">
          <a:solidFill>
            <a:schemeClr val="tx1"/>
          </a:solidFill>
          <a:latin typeface="+mn-lt"/>
          <a:ea typeface="+mn-ea"/>
          <a:cs typeface="+mn-cs"/>
        </a:defRPr>
      </a:lvl6pPr>
      <a:lvl7pPr marL="3188721" algn="l" defTabSz="1062907" rtl="0" eaLnBrk="1" latinLnBrk="0" hangingPunct="1">
        <a:defRPr sz="2100" kern="1200">
          <a:solidFill>
            <a:schemeClr val="tx1"/>
          </a:solidFill>
          <a:latin typeface="+mn-lt"/>
          <a:ea typeface="+mn-ea"/>
          <a:cs typeface="+mn-cs"/>
        </a:defRPr>
      </a:lvl7pPr>
      <a:lvl8pPr marL="3720175" algn="l" defTabSz="1062907" rtl="0" eaLnBrk="1" latinLnBrk="0" hangingPunct="1">
        <a:defRPr sz="2100" kern="1200">
          <a:solidFill>
            <a:schemeClr val="tx1"/>
          </a:solidFill>
          <a:latin typeface="+mn-lt"/>
          <a:ea typeface="+mn-ea"/>
          <a:cs typeface="+mn-cs"/>
        </a:defRPr>
      </a:lvl8pPr>
      <a:lvl9pPr marL="4251628" algn="l" defTabSz="106290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17" y="4424836"/>
            <a:ext cx="9217024" cy="1107996"/>
          </a:xfrm>
          <a:prstGeom prst="rect">
            <a:avLst/>
          </a:prstGeom>
          <a:noFill/>
        </p:spPr>
        <p:txBody>
          <a:bodyPr vert="horz" wrap="square" rtlCol="0">
            <a:spAutoFit/>
          </a:bodyPr>
          <a:lstStyle/>
          <a:p>
            <a:pPr algn="ctr"/>
            <a:r>
              <a:rPr lang="en-GB" sz="6600" dirty="0">
                <a:solidFill>
                  <a:srgbClr val="000000"/>
                </a:solidFill>
                <a:latin typeface="Ruluko" panose="02000000000000000000" pitchFamily="2" charset="0"/>
              </a:rPr>
              <a:t>Meet the Teacher</a:t>
            </a:r>
          </a:p>
        </p:txBody>
      </p:sp>
      <p:sp>
        <p:nvSpPr>
          <p:cNvPr id="4" name="TextBox 3"/>
          <p:cNvSpPr txBox="1"/>
          <p:nvPr/>
        </p:nvSpPr>
        <p:spPr>
          <a:xfrm>
            <a:off x="3495824" y="5806926"/>
            <a:ext cx="3300410" cy="1969770"/>
          </a:xfrm>
          <a:prstGeom prst="rect">
            <a:avLst/>
          </a:prstGeom>
          <a:noFill/>
        </p:spPr>
        <p:txBody>
          <a:bodyPr vert="horz" wrap="square" rtlCol="0">
            <a:spAutoFit/>
          </a:bodyPr>
          <a:lstStyle/>
          <a:p>
            <a:pPr algn="ctr"/>
            <a:r>
              <a:rPr lang="en-GB" sz="6100" dirty="0">
                <a:solidFill>
                  <a:srgbClr val="000000"/>
                </a:solidFill>
                <a:latin typeface="Ruluko" panose="02000000000000000000" pitchFamily="2" charset="0"/>
              </a:rPr>
              <a:t>Year 5</a:t>
            </a:r>
          </a:p>
          <a:p>
            <a:pPr algn="ctr"/>
            <a:r>
              <a:rPr lang="en-GB" sz="6100" dirty="0">
                <a:solidFill>
                  <a:srgbClr val="000000"/>
                </a:solidFill>
                <a:latin typeface="Ruluko" panose="02000000000000000000" pitchFamily="2" charset="0"/>
              </a:rPr>
              <a:t>2023-24</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003" y="910382"/>
            <a:ext cx="3469994" cy="2736304"/>
          </a:xfrm>
          <a:prstGeom prst="rect">
            <a:avLst/>
          </a:prstGeom>
        </p:spPr>
      </p:pic>
    </p:spTree>
    <p:extLst>
      <p:ext uri="{BB962C8B-B14F-4D97-AF65-F5344CB8AC3E}">
        <p14:creationId xmlns:p14="http://schemas.microsoft.com/office/powerpoint/2010/main" val="230748041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1488" y="1462046"/>
            <a:ext cx="9125396" cy="5940088"/>
          </a:xfrm>
          <a:prstGeom prst="rect">
            <a:avLst/>
          </a:prstGeom>
          <a:noFill/>
        </p:spPr>
        <p:txBody>
          <a:bodyPr vert="horz" wrap="square" rtlCol="0">
            <a:spAutoFit/>
          </a:bodyPr>
          <a:lstStyle/>
          <a:p>
            <a:r>
              <a:rPr lang="en-GB" sz="2400" b="1" dirty="0">
                <a:latin typeface="Ruluko" panose="02000000000000000000" pitchFamily="2" charset="0"/>
              </a:rPr>
              <a:t>PE</a:t>
            </a:r>
          </a:p>
          <a:p>
            <a:pPr marL="342900" indent="-342900">
              <a:buFont typeface="Arial" panose="020B0604020202020204" pitchFamily="34" charset="0"/>
              <a:buChar char="•"/>
            </a:pPr>
            <a:r>
              <a:rPr lang="en-GB" sz="2400" dirty="0">
                <a:latin typeface="Ruluko" panose="02000000000000000000" pitchFamily="2" charset="0"/>
              </a:rPr>
              <a:t>PE days – Monday and Wednesday</a:t>
            </a:r>
          </a:p>
          <a:p>
            <a:pPr marL="342900" indent="-342900">
              <a:buFont typeface="Arial" panose="020B0604020202020204" pitchFamily="34" charset="0"/>
              <a:buChar char="•"/>
            </a:pPr>
            <a:r>
              <a:rPr lang="en-GB" sz="2400" dirty="0">
                <a:latin typeface="Ruluko" panose="02000000000000000000" pitchFamily="2" charset="0"/>
              </a:rPr>
              <a:t>Children will need to come into school dressed in their PE kit on these days.</a:t>
            </a:r>
          </a:p>
          <a:p>
            <a:pPr marL="342900" indent="-342900">
              <a:buFont typeface="Arial" panose="020B0604020202020204" pitchFamily="34" charset="0"/>
              <a:buChar char="•"/>
            </a:pPr>
            <a:r>
              <a:rPr lang="en-GB" sz="2400" dirty="0">
                <a:latin typeface="Ruluko" panose="02000000000000000000" pitchFamily="2" charset="0"/>
              </a:rPr>
              <a:t>Trainers need to be kept in their locker so that they can change into these when necessary.</a:t>
            </a:r>
          </a:p>
          <a:p>
            <a:endParaRPr lang="en-GB" sz="2400" dirty="0">
              <a:latin typeface="Ruluko" panose="02000000000000000000" pitchFamily="2" charset="0"/>
            </a:endParaRPr>
          </a:p>
          <a:p>
            <a:r>
              <a:rPr lang="en-GB" sz="2400" b="1" dirty="0">
                <a:latin typeface="Ruluko" panose="02000000000000000000" pitchFamily="2" charset="0"/>
              </a:rPr>
              <a:t>Water bottles</a:t>
            </a:r>
          </a:p>
          <a:p>
            <a:pPr marL="342900" indent="-342900">
              <a:buFont typeface="Arial" panose="020B0604020202020204" pitchFamily="34" charset="0"/>
              <a:buChar char="•"/>
            </a:pPr>
            <a:r>
              <a:rPr lang="en-GB" sz="2400" dirty="0">
                <a:latin typeface="Ruluko" panose="02000000000000000000" pitchFamily="2" charset="0"/>
              </a:rPr>
              <a:t>Please ensure your child has a named water bottle in school every day.</a:t>
            </a:r>
            <a:endParaRPr lang="en-GB" sz="2400" b="1" dirty="0">
              <a:latin typeface="Ruluko" panose="02000000000000000000" pitchFamily="2" charset="0"/>
            </a:endParaRPr>
          </a:p>
          <a:p>
            <a:endParaRPr lang="en-GB" sz="2400" dirty="0">
              <a:latin typeface="Ruluko" panose="02000000000000000000" pitchFamily="2" charset="0"/>
            </a:endParaRPr>
          </a:p>
          <a:p>
            <a:r>
              <a:rPr lang="en-GB" sz="2400" b="1" dirty="0">
                <a:latin typeface="Ruluko" panose="02000000000000000000" pitchFamily="2" charset="0"/>
              </a:rPr>
              <a:t>Uniform  </a:t>
            </a:r>
          </a:p>
          <a:p>
            <a:pPr marL="342900" indent="-342900">
              <a:buFont typeface="Arial" panose="020B0604020202020204" pitchFamily="34" charset="0"/>
              <a:buChar char="•"/>
            </a:pPr>
            <a:r>
              <a:rPr lang="en-GB" sz="2400" dirty="0">
                <a:latin typeface="Ruluko" panose="02000000000000000000" pitchFamily="2" charset="0"/>
              </a:rPr>
              <a:t>Guidelines on our website, please send a note or speak to us on the door if they haven’t got the correct uniform. Please mark all belongings clearly.</a:t>
            </a:r>
          </a:p>
          <a:p>
            <a:endParaRPr lang="en-GB" sz="2000" dirty="0">
              <a:latin typeface="Ruluko" panose="02000000000000000000" pitchFamily="2" charset="0"/>
            </a:endParaRPr>
          </a:p>
        </p:txBody>
      </p:sp>
      <p:sp>
        <p:nvSpPr>
          <p:cNvPr id="5" name="TextBox 4"/>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Reminders...</a:t>
            </a:r>
          </a:p>
        </p:txBody>
      </p:sp>
      <p:pic>
        <p:nvPicPr>
          <p:cNvPr id="6" name="Picture 5">
            <a:extLst>
              <a:ext uri="{FF2B5EF4-FFF2-40B4-BE49-F238E27FC236}">
                <a16:creationId xmlns:a16="http://schemas.microsoft.com/office/drawing/2014/main" id="{ABFFB04F-55B5-49BE-B08C-A82274B4AE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322556724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7301" y="1918494"/>
            <a:ext cx="9125396" cy="4154984"/>
          </a:xfrm>
          <a:prstGeom prst="rect">
            <a:avLst/>
          </a:prstGeom>
          <a:noFill/>
        </p:spPr>
        <p:txBody>
          <a:bodyPr vert="horz" wrap="square" rtlCol="0">
            <a:spAutoFit/>
          </a:bodyPr>
          <a:lstStyle/>
          <a:p>
            <a:r>
              <a:rPr lang="en-GB" sz="2400" b="1" dirty="0">
                <a:latin typeface="Ruluko" panose="02000000000000000000" pitchFamily="2" charset="0"/>
              </a:rPr>
              <a:t>Collection Arrangements</a:t>
            </a:r>
          </a:p>
          <a:p>
            <a:pPr marL="342900" indent="-342900">
              <a:buFont typeface="Arial" panose="020B0604020202020204" pitchFamily="34" charset="0"/>
              <a:buChar char="•"/>
            </a:pPr>
            <a:r>
              <a:rPr lang="en-GB" sz="2400" dirty="0">
                <a:latin typeface="Ruluko" panose="02000000000000000000" pitchFamily="2" charset="0"/>
              </a:rPr>
              <a:t>Please ensure you have spoken to the class teacher or emailed the admin office if your child is walking home from the classroom, or meeting adults at a different place from the Year 5 classrooms so we have an up-to-date record. </a:t>
            </a:r>
          </a:p>
          <a:p>
            <a:endParaRPr lang="en-GB" sz="2400" dirty="0">
              <a:latin typeface="Ruluko" panose="02000000000000000000" pitchFamily="2" charset="0"/>
            </a:endParaRPr>
          </a:p>
          <a:p>
            <a:r>
              <a:rPr lang="en-GB" sz="2400" b="1" dirty="0">
                <a:latin typeface="Ruluko" panose="02000000000000000000" pitchFamily="2" charset="0"/>
              </a:rPr>
              <a:t>Medical</a:t>
            </a:r>
          </a:p>
          <a:p>
            <a:pPr marL="342900" indent="-342900">
              <a:buFont typeface="Arial" pitchFamily="34" charset="0"/>
              <a:buChar char="•"/>
            </a:pPr>
            <a:r>
              <a:rPr lang="en-GB" sz="2400" dirty="0">
                <a:latin typeface="Ruluko" panose="02000000000000000000" pitchFamily="2" charset="0"/>
              </a:rPr>
              <a:t>We have children in school with severe allergies – please don’t include food with nuts for snacks or packed lunches, or send food items on birthdays.  </a:t>
            </a:r>
          </a:p>
          <a:p>
            <a:pPr marL="342900" indent="-342900">
              <a:buFont typeface="Arial" pitchFamily="34" charset="0"/>
              <a:buChar char="•"/>
            </a:pPr>
            <a:r>
              <a:rPr lang="en-GB" sz="2400" dirty="0">
                <a:latin typeface="Ruluko" panose="02000000000000000000" pitchFamily="2" charset="0"/>
              </a:rPr>
              <a:t>A healthy snack can be brought for morning break time.</a:t>
            </a:r>
          </a:p>
        </p:txBody>
      </p:sp>
      <p:sp>
        <p:nvSpPr>
          <p:cNvPr id="5" name="TextBox 4"/>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Reminders...</a:t>
            </a:r>
          </a:p>
        </p:txBody>
      </p:sp>
      <p:pic>
        <p:nvPicPr>
          <p:cNvPr id="6" name="Picture 5">
            <a:extLst>
              <a:ext uri="{FF2B5EF4-FFF2-40B4-BE49-F238E27FC236}">
                <a16:creationId xmlns:a16="http://schemas.microsoft.com/office/drawing/2014/main" id="{1B0CE85E-FFC8-4B4E-9A65-32868777E3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47712367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0700" y="477312"/>
            <a:ext cx="5969000" cy="923330"/>
          </a:xfrm>
          <a:prstGeom prst="rect">
            <a:avLst/>
          </a:prstGeom>
          <a:noFill/>
        </p:spPr>
        <p:txBody>
          <a:bodyPr vert="horz" rtlCol="0">
            <a:spAutoFit/>
          </a:bodyPr>
          <a:lstStyle/>
          <a:p>
            <a:pPr algn="ctr"/>
            <a:r>
              <a:rPr lang="en-GB" sz="5400" dirty="0">
                <a:latin typeface="Ruluko" panose="02000000000000000000" pitchFamily="2" charset="0"/>
              </a:rPr>
              <a:t>School Website...</a:t>
            </a:r>
          </a:p>
        </p:txBody>
      </p:sp>
      <p:sp>
        <p:nvSpPr>
          <p:cNvPr id="3" name="TextBox 2"/>
          <p:cNvSpPr txBox="1"/>
          <p:nvPr/>
        </p:nvSpPr>
        <p:spPr>
          <a:xfrm>
            <a:off x="507492" y="2350542"/>
            <a:ext cx="9145016" cy="2246769"/>
          </a:xfrm>
          <a:prstGeom prst="rect">
            <a:avLst/>
          </a:prstGeom>
          <a:noFill/>
        </p:spPr>
        <p:txBody>
          <a:bodyPr vert="horz" wrap="square" rtlCol="0">
            <a:spAutoFit/>
          </a:bodyPr>
          <a:lstStyle/>
          <a:p>
            <a:r>
              <a:rPr lang="en-GB" sz="2800" dirty="0">
                <a:latin typeface="Ruluko" panose="02000000000000000000" pitchFamily="2" charset="0"/>
              </a:rPr>
              <a:t>We will regularly update our Year 5 page on the website with photos of our adventures in and outside of school. This will also include information about the dates for our RE and PSHE days.</a:t>
            </a:r>
          </a:p>
          <a:p>
            <a:endParaRPr lang="en-GB" sz="2800" dirty="0">
              <a:latin typeface="Ruluko" panose="02000000000000000000" pitchFamily="2" charset="0"/>
            </a:endParaRPr>
          </a:p>
        </p:txBody>
      </p:sp>
      <p:pic>
        <p:nvPicPr>
          <p:cNvPr id="7" name="Picture 6">
            <a:extLst>
              <a:ext uri="{FF2B5EF4-FFF2-40B4-BE49-F238E27FC236}">
                <a16:creationId xmlns:a16="http://schemas.microsoft.com/office/drawing/2014/main" id="{D4CC5AFE-78F9-4C87-8AE2-DA5DAD25FD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93035738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9760" y="2638574"/>
            <a:ext cx="4442242" cy="923330"/>
          </a:xfrm>
          <a:prstGeom prst="rect">
            <a:avLst/>
          </a:prstGeom>
        </p:spPr>
        <p:txBody>
          <a:bodyPr wrap="none">
            <a:spAutoFit/>
          </a:bodyPr>
          <a:lstStyle/>
          <a:p>
            <a:r>
              <a:rPr lang="en-GB" sz="5400" dirty="0">
                <a:latin typeface="Ruluko" panose="02000000000000000000" pitchFamily="2" charset="0"/>
              </a:rPr>
              <a:t>Any questions?</a:t>
            </a:r>
            <a:endParaRPr lang="en-GB" dirty="0"/>
          </a:p>
        </p:txBody>
      </p:sp>
      <p:pic>
        <p:nvPicPr>
          <p:cNvPr id="5" name="Picture 4">
            <a:extLst>
              <a:ext uri="{FF2B5EF4-FFF2-40B4-BE49-F238E27FC236}">
                <a16:creationId xmlns:a16="http://schemas.microsoft.com/office/drawing/2014/main" id="{3C5AE74B-5C30-4622-9BEB-812BC549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12782463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9898" y="1521232"/>
            <a:ext cx="8460556" cy="2062103"/>
          </a:xfrm>
          <a:prstGeom prst="rect">
            <a:avLst/>
          </a:prstGeom>
          <a:noFill/>
        </p:spPr>
        <p:txBody>
          <a:bodyPr vert="horz" wrap="square" rtlCol="0">
            <a:spAutoFit/>
          </a:bodyPr>
          <a:lstStyle/>
          <a:p>
            <a:pPr algn="ctr"/>
            <a:r>
              <a:rPr lang="en-GB" sz="3200" b="1" dirty="0">
                <a:latin typeface="Ruluko" panose="02000000000000000000" pitchFamily="2" charset="0"/>
              </a:rPr>
              <a:t>Year 5 team</a:t>
            </a:r>
          </a:p>
          <a:p>
            <a:endParaRPr lang="en-GB" sz="2400" dirty="0">
              <a:latin typeface="Ruluko" panose="02000000000000000000" pitchFamily="2" charset="0"/>
            </a:endParaRPr>
          </a:p>
          <a:p>
            <a:endParaRPr lang="en-GB" sz="2400" dirty="0">
              <a:latin typeface="Ruluko" panose="02000000000000000000" pitchFamily="2" charset="0"/>
            </a:endParaRPr>
          </a:p>
          <a:p>
            <a:endParaRPr lang="en-GB" sz="2400" dirty="0">
              <a:latin typeface="Ruluko" panose="02000000000000000000" pitchFamily="2" charset="0"/>
            </a:endParaRPr>
          </a:p>
          <a:p>
            <a:endParaRPr lang="en-GB" sz="2400" dirty="0">
              <a:latin typeface="Ruluko" panose="02000000000000000000" pitchFamily="2" charset="0"/>
            </a:endParaRPr>
          </a:p>
        </p:txBody>
      </p:sp>
      <p:sp>
        <p:nvSpPr>
          <p:cNvPr id="3" name="TextBox 2"/>
          <p:cNvSpPr txBox="1"/>
          <p:nvPr/>
        </p:nvSpPr>
        <p:spPr>
          <a:xfrm>
            <a:off x="2032000" y="478334"/>
            <a:ext cx="6216352" cy="923330"/>
          </a:xfrm>
          <a:prstGeom prst="rect">
            <a:avLst/>
          </a:prstGeom>
          <a:noFill/>
        </p:spPr>
        <p:txBody>
          <a:bodyPr vert="horz" wrap="square" rtlCol="0">
            <a:spAutoFit/>
          </a:bodyPr>
          <a:lstStyle/>
          <a:p>
            <a:pPr algn="ctr"/>
            <a:r>
              <a:rPr lang="en-GB" sz="5400" dirty="0">
                <a:latin typeface="Ruluko" panose="02000000000000000000" pitchFamily="2" charset="0"/>
              </a:rPr>
              <a:t>Teaching...</a:t>
            </a:r>
          </a:p>
        </p:txBody>
      </p:sp>
      <p:graphicFrame>
        <p:nvGraphicFramePr>
          <p:cNvPr id="6" name="Table 5">
            <a:extLst>
              <a:ext uri="{FF2B5EF4-FFF2-40B4-BE49-F238E27FC236}">
                <a16:creationId xmlns:a16="http://schemas.microsoft.com/office/drawing/2014/main" id="{48045DBE-AB88-4B36-9726-3B700BEB20A1}"/>
              </a:ext>
            </a:extLst>
          </p:cNvPr>
          <p:cNvGraphicFramePr>
            <a:graphicFrameLocks noGrp="1"/>
          </p:cNvGraphicFramePr>
          <p:nvPr>
            <p:extLst>
              <p:ext uri="{D42A27DB-BD31-4B8C-83A1-F6EECF244321}">
                <p14:modId xmlns:p14="http://schemas.microsoft.com/office/powerpoint/2010/main" val="1556294977"/>
              </p:ext>
            </p:extLst>
          </p:nvPr>
        </p:nvGraphicFramePr>
        <p:xfrm>
          <a:off x="1322191" y="2268628"/>
          <a:ext cx="7515618" cy="5251216"/>
        </p:xfrm>
        <a:graphic>
          <a:graphicData uri="http://schemas.openxmlformats.org/drawingml/2006/table">
            <a:tbl>
              <a:tblPr firstRow="1" bandRow="1">
                <a:tableStyleId>{5940675A-B579-460E-94D1-54222C63F5DA}</a:tableStyleId>
              </a:tblPr>
              <a:tblGrid>
                <a:gridCol w="3757809">
                  <a:extLst>
                    <a:ext uri="{9D8B030D-6E8A-4147-A177-3AD203B41FA5}">
                      <a16:colId xmlns:a16="http://schemas.microsoft.com/office/drawing/2014/main" val="3176037767"/>
                    </a:ext>
                  </a:extLst>
                </a:gridCol>
                <a:gridCol w="3757809">
                  <a:extLst>
                    <a:ext uri="{9D8B030D-6E8A-4147-A177-3AD203B41FA5}">
                      <a16:colId xmlns:a16="http://schemas.microsoft.com/office/drawing/2014/main" val="2537261837"/>
                    </a:ext>
                  </a:extLst>
                </a:gridCol>
              </a:tblGrid>
              <a:tr h="1136416">
                <a:tc>
                  <a:txBody>
                    <a:bodyPr/>
                    <a:lstStyle/>
                    <a:p>
                      <a:pPr algn="ctr"/>
                      <a:r>
                        <a:rPr lang="en-GB" sz="2800" b="1" dirty="0">
                          <a:latin typeface="Ruluko" panose="020B0604020202020204" charset="0"/>
                        </a:rPr>
                        <a:t>Teachers</a:t>
                      </a:r>
                    </a:p>
                  </a:txBody>
                  <a:tcPr anchor="ctr"/>
                </a:tc>
                <a:tc>
                  <a:txBody>
                    <a:bodyPr/>
                    <a:lstStyle/>
                    <a:p>
                      <a:r>
                        <a:rPr lang="en-GB" sz="2800" dirty="0">
                          <a:latin typeface="Ruluko" panose="020B0604020202020204" charset="0"/>
                        </a:rPr>
                        <a:t>5S – Mrs Smallwood</a:t>
                      </a:r>
                    </a:p>
                    <a:p>
                      <a:r>
                        <a:rPr lang="en-GB" sz="2800" dirty="0">
                          <a:latin typeface="Ruluko" panose="020B0604020202020204" charset="0"/>
                        </a:rPr>
                        <a:t>5VT – Miss Van </a:t>
                      </a:r>
                      <a:r>
                        <a:rPr lang="en-GB" sz="2800" dirty="0" err="1">
                          <a:latin typeface="Ruluko" panose="020B0604020202020204" charset="0"/>
                        </a:rPr>
                        <a:t>Tuyl</a:t>
                      </a:r>
                      <a:r>
                        <a:rPr lang="en-GB" sz="2800" dirty="0">
                          <a:latin typeface="Ruluko" panose="020B0604020202020204" charset="0"/>
                        </a:rPr>
                        <a:t> (Mrs Williamson after Christmas)</a:t>
                      </a:r>
                    </a:p>
                  </a:txBody>
                  <a:tcPr anchor="ctr"/>
                </a:tc>
                <a:extLst>
                  <a:ext uri="{0D108BD9-81ED-4DB2-BD59-A6C34878D82A}">
                    <a16:rowId xmlns:a16="http://schemas.microsoft.com/office/drawing/2014/main" val="1996594248"/>
                  </a:ext>
                </a:extLst>
              </a:tr>
              <a:tr h="1136416">
                <a:tc>
                  <a:txBody>
                    <a:bodyPr/>
                    <a:lstStyle/>
                    <a:p>
                      <a:pPr algn="ctr"/>
                      <a:r>
                        <a:rPr lang="en-GB" sz="2800" b="1" dirty="0">
                          <a:latin typeface="Ruluko" panose="020B0604020202020204" charset="0"/>
                        </a:rPr>
                        <a:t>LSAs</a:t>
                      </a:r>
                    </a:p>
                    <a:p>
                      <a:pPr algn="ctr"/>
                      <a:r>
                        <a:rPr lang="en-GB" sz="1800" b="1" i="1" dirty="0">
                          <a:latin typeface="Ruluko" panose="020B0604020202020204" charset="0"/>
                        </a:rPr>
                        <a:t>Throughout Year 5</a:t>
                      </a:r>
                      <a:endParaRPr lang="en-GB" sz="1600" b="1" i="1" dirty="0">
                        <a:latin typeface="Ruluko" panose="020B0604020202020204" charset="0"/>
                      </a:endParaRPr>
                    </a:p>
                  </a:txBody>
                  <a:tcPr anchor="ctr"/>
                </a:tc>
                <a:tc>
                  <a:txBody>
                    <a:bodyPr/>
                    <a:lstStyle/>
                    <a:p>
                      <a:r>
                        <a:rPr lang="en-GB" sz="2800" dirty="0">
                          <a:latin typeface="Ruluko" panose="020B0604020202020204" charset="0"/>
                        </a:rPr>
                        <a:t>Mrs </a:t>
                      </a:r>
                      <a:r>
                        <a:rPr lang="en-GB" sz="2800" dirty="0" err="1">
                          <a:latin typeface="Ruluko" panose="020B0604020202020204" charset="0"/>
                        </a:rPr>
                        <a:t>Harkay</a:t>
                      </a:r>
                      <a:endParaRPr lang="en-GB" sz="2800" dirty="0">
                        <a:latin typeface="Ruluko" panose="020B0604020202020204" charset="0"/>
                      </a:endParaRPr>
                    </a:p>
                    <a:p>
                      <a:r>
                        <a:rPr lang="en-GB" sz="2800" dirty="0">
                          <a:latin typeface="Ruluko" panose="020B0604020202020204" charset="0"/>
                        </a:rPr>
                        <a:t>Mrs Griffin</a:t>
                      </a:r>
                    </a:p>
                    <a:p>
                      <a:r>
                        <a:rPr lang="en-GB" sz="2800" dirty="0">
                          <a:latin typeface="Ruluko" panose="020B0604020202020204" charset="0"/>
                        </a:rPr>
                        <a:t>Mrs Rolfe</a:t>
                      </a:r>
                    </a:p>
                  </a:txBody>
                  <a:tcPr anchor="ctr"/>
                </a:tc>
                <a:extLst>
                  <a:ext uri="{0D108BD9-81ED-4DB2-BD59-A6C34878D82A}">
                    <a16:rowId xmlns:a16="http://schemas.microsoft.com/office/drawing/2014/main" val="2372346725"/>
                  </a:ext>
                </a:extLst>
              </a:tr>
              <a:tr h="1136416">
                <a:tc>
                  <a:txBody>
                    <a:bodyPr/>
                    <a:lstStyle/>
                    <a:p>
                      <a:pPr algn="ctr"/>
                      <a:r>
                        <a:rPr lang="en-GB" sz="2800" b="1" dirty="0">
                          <a:latin typeface="Ruluko" panose="020B0604020202020204" charset="0"/>
                        </a:rPr>
                        <a:t>PPA Cover - Wednesday</a:t>
                      </a:r>
                    </a:p>
                  </a:txBody>
                  <a:tcPr anchor="ctr"/>
                </a:tc>
                <a:tc>
                  <a:txBody>
                    <a:bodyPr/>
                    <a:lstStyle/>
                    <a:p>
                      <a:r>
                        <a:rPr lang="en-GB" sz="2800" dirty="0">
                          <a:latin typeface="Ruluko" panose="020B0604020202020204" charset="0"/>
                        </a:rPr>
                        <a:t>Mr Potter (PE)</a:t>
                      </a:r>
                    </a:p>
                    <a:p>
                      <a:r>
                        <a:rPr lang="en-GB" sz="2800" dirty="0">
                          <a:latin typeface="Ruluko" panose="020B0604020202020204" charset="0"/>
                        </a:rPr>
                        <a:t>Mdm. Miller (French)</a:t>
                      </a:r>
                    </a:p>
                  </a:txBody>
                  <a:tcPr anchor="ctr"/>
                </a:tc>
                <a:extLst>
                  <a:ext uri="{0D108BD9-81ED-4DB2-BD59-A6C34878D82A}">
                    <a16:rowId xmlns:a16="http://schemas.microsoft.com/office/drawing/2014/main" val="188098576"/>
                  </a:ext>
                </a:extLst>
              </a:tr>
              <a:tr h="623196">
                <a:tc>
                  <a:txBody>
                    <a:bodyPr/>
                    <a:lstStyle/>
                    <a:p>
                      <a:pPr algn="ctr"/>
                      <a:r>
                        <a:rPr lang="en-GB" sz="2800" b="1" dirty="0">
                          <a:latin typeface="Ruluko" panose="020B0604020202020204" charset="0"/>
                        </a:rPr>
                        <a:t>5VT Thursday afternoons</a:t>
                      </a:r>
                    </a:p>
                  </a:txBody>
                  <a:tcPr anchor="ctr"/>
                </a:tc>
                <a:tc>
                  <a:txBody>
                    <a:bodyPr/>
                    <a:lstStyle/>
                    <a:p>
                      <a:r>
                        <a:rPr lang="en-GB" sz="2800" dirty="0">
                          <a:latin typeface="Ruluko" panose="020B0604020202020204" charset="0"/>
                        </a:rPr>
                        <a:t>Mrs Anning</a:t>
                      </a:r>
                    </a:p>
                  </a:txBody>
                  <a:tcPr anchor="ctr"/>
                </a:tc>
                <a:extLst>
                  <a:ext uri="{0D108BD9-81ED-4DB2-BD59-A6C34878D82A}">
                    <a16:rowId xmlns:a16="http://schemas.microsoft.com/office/drawing/2014/main" val="2519820538"/>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25771755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886" y="1846486"/>
            <a:ext cx="9498090" cy="5693866"/>
          </a:xfrm>
          <a:prstGeom prst="rect">
            <a:avLst/>
          </a:prstGeom>
          <a:noFill/>
        </p:spPr>
        <p:txBody>
          <a:bodyPr vert="horz" wrap="square" rtlCol="0">
            <a:spAutoFit/>
          </a:bodyPr>
          <a:lstStyle/>
          <a:p>
            <a:r>
              <a:rPr lang="en-GB" sz="2800" dirty="0">
                <a:solidFill>
                  <a:srgbClr val="000000"/>
                </a:solidFill>
                <a:latin typeface="Ruluko" panose="02000000000000000000" pitchFamily="2" charset="0"/>
              </a:rPr>
              <a:t>We will be covering the following topics throughout Year 5:</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Vikings</a:t>
            </a:r>
          </a:p>
          <a:p>
            <a:pPr marL="457200" indent="-457200">
              <a:buFont typeface="Arial" panose="020B0604020202020204" pitchFamily="34" charset="0"/>
              <a:buChar char="•"/>
            </a:pPr>
            <a:r>
              <a:rPr lang="en-GB" sz="2800" dirty="0">
                <a:latin typeface="Ruluko" panose="02000000000000000000" pitchFamily="2" charset="0"/>
              </a:rPr>
              <a:t>Space and Sweden</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Sustainability in Kings Worthy</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Ancient Civilisations – Shang Dynasty</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Ancient Maya</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Brazil</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There will be our usual Winchester Science Centre and Planetarium trip in Autumn 2 – we are currently in the process of planning a date for this.</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2032000" y="445085"/>
            <a:ext cx="6216352" cy="923330"/>
          </a:xfrm>
          <a:prstGeom prst="rect">
            <a:avLst/>
          </a:prstGeom>
          <a:noFill/>
        </p:spPr>
        <p:txBody>
          <a:bodyPr vert="horz" wrap="square" rtlCol="0">
            <a:spAutoFit/>
          </a:bodyPr>
          <a:lstStyle/>
          <a:p>
            <a:pPr algn="ctr"/>
            <a:r>
              <a:rPr lang="en-GB" sz="5400" dirty="0">
                <a:latin typeface="Ruluko" panose="02000000000000000000" pitchFamily="2" charset="0"/>
              </a:rPr>
              <a:t>Learning...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93791084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6907" y="1846486"/>
            <a:ext cx="4422314" cy="3539430"/>
          </a:xfrm>
          <a:prstGeom prst="rect">
            <a:avLst/>
          </a:prstGeom>
          <a:noFill/>
        </p:spPr>
        <p:txBody>
          <a:bodyPr vert="horz" wrap="square" rtlCol="0">
            <a:spAutoFit/>
          </a:bodyPr>
          <a:lstStyle/>
          <a:p>
            <a:r>
              <a:rPr lang="en-GB" sz="2800" dirty="0">
                <a:solidFill>
                  <a:srgbClr val="000000"/>
                </a:solidFill>
                <a:latin typeface="Ruluko" panose="02000000000000000000" pitchFamily="2" charset="0"/>
              </a:rPr>
              <a:t>Our curriculum map will also be uploaded on our website pages so you are able to see what we will be covering in different units throughout the year.</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2032000" y="445085"/>
            <a:ext cx="6216352" cy="923330"/>
          </a:xfrm>
          <a:prstGeom prst="rect">
            <a:avLst/>
          </a:prstGeom>
          <a:noFill/>
        </p:spPr>
        <p:txBody>
          <a:bodyPr vert="horz" wrap="square" rtlCol="0">
            <a:spAutoFit/>
          </a:bodyPr>
          <a:lstStyle/>
          <a:p>
            <a:pPr algn="ctr"/>
            <a:r>
              <a:rPr lang="en-GB" sz="5400" dirty="0">
                <a:latin typeface="Ruluko" panose="02000000000000000000" pitchFamily="2" charset="0"/>
              </a:rPr>
              <a:t>Learning...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pic>
        <p:nvPicPr>
          <p:cNvPr id="4" name="Picture 3">
            <a:extLst>
              <a:ext uri="{FF2B5EF4-FFF2-40B4-BE49-F238E27FC236}">
                <a16:creationId xmlns:a16="http://schemas.microsoft.com/office/drawing/2014/main" id="{4C7DDCAA-82A5-45FE-B1B3-AEA8E76DAEAE}"/>
              </a:ext>
            </a:extLst>
          </p:cNvPr>
          <p:cNvPicPr>
            <a:picLocks noChangeAspect="1"/>
          </p:cNvPicPr>
          <p:nvPr/>
        </p:nvPicPr>
        <p:blipFill>
          <a:blip r:embed="rId3"/>
          <a:stretch>
            <a:fillRect/>
          </a:stretch>
        </p:blipFill>
        <p:spPr>
          <a:xfrm>
            <a:off x="657685" y="1517788"/>
            <a:ext cx="4422315" cy="5691748"/>
          </a:xfrm>
          <a:prstGeom prst="rect">
            <a:avLst/>
          </a:prstGeom>
        </p:spPr>
      </p:pic>
    </p:spTree>
    <p:extLst>
      <p:ext uri="{BB962C8B-B14F-4D97-AF65-F5344CB8AC3E}">
        <p14:creationId xmlns:p14="http://schemas.microsoft.com/office/powerpoint/2010/main" val="84441581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376" y="1846486"/>
            <a:ext cx="9499600" cy="6124754"/>
          </a:xfrm>
          <a:prstGeom prst="rect">
            <a:avLst/>
          </a:prstGeom>
          <a:noFill/>
        </p:spPr>
        <p:txBody>
          <a:bodyPr vert="horz" rtlCol="0">
            <a:spAutoFit/>
          </a:bodyPr>
          <a:lstStyle/>
          <a:p>
            <a:r>
              <a:rPr lang="en-GB" sz="2800" dirty="0">
                <a:solidFill>
                  <a:srgbClr val="000000"/>
                </a:solidFill>
                <a:latin typeface="Ruluko" panose="02000000000000000000" pitchFamily="2" charset="0"/>
              </a:rPr>
              <a:t>We are very much looking forward to organising some exciting learning opportunities outside of school this year!</a:t>
            </a:r>
          </a:p>
          <a:p>
            <a:endParaRPr lang="en-GB" sz="2800" dirty="0">
              <a:solidFill>
                <a:srgbClr val="000000"/>
              </a:solidFill>
              <a:latin typeface="Ruluko" panose="02000000000000000000" pitchFamily="2" charset="0"/>
            </a:endParaRPr>
          </a:p>
          <a:p>
            <a:r>
              <a:rPr lang="en-GB" sz="2800" b="1" dirty="0">
                <a:solidFill>
                  <a:srgbClr val="000000"/>
                </a:solidFill>
                <a:latin typeface="Ruluko" panose="02000000000000000000" pitchFamily="2" charset="0"/>
              </a:rPr>
              <a:t>Autumn</a:t>
            </a:r>
            <a:r>
              <a:rPr lang="en-GB" sz="2800" dirty="0">
                <a:solidFill>
                  <a:srgbClr val="000000"/>
                </a:solidFill>
                <a:latin typeface="Ruluko" panose="02000000000000000000" pitchFamily="2" charset="0"/>
              </a:rPr>
              <a:t> – 	Winchester Science Centre and Planetarium</a:t>
            </a:r>
          </a:p>
          <a:p>
            <a:r>
              <a:rPr lang="en-GB" sz="2800" b="1" dirty="0">
                <a:solidFill>
                  <a:srgbClr val="000000"/>
                </a:solidFill>
                <a:latin typeface="Ruluko" panose="02000000000000000000" pitchFamily="2" charset="0"/>
              </a:rPr>
              <a:t>Spring</a:t>
            </a:r>
            <a:r>
              <a:rPr lang="en-GB" sz="2800" dirty="0">
                <a:solidFill>
                  <a:srgbClr val="000000"/>
                </a:solidFill>
                <a:latin typeface="Ruluko" panose="02000000000000000000" pitchFamily="2" charset="0"/>
              </a:rPr>
              <a:t> – 	Harry Potter Studios</a:t>
            </a:r>
          </a:p>
          <a:p>
            <a:r>
              <a:rPr lang="en-GB" sz="2800" dirty="0">
                <a:solidFill>
                  <a:srgbClr val="000000"/>
                </a:solidFill>
                <a:latin typeface="Ruluko" panose="02000000000000000000" pitchFamily="2" charset="0"/>
              </a:rPr>
              <a:t>		Virtual Reality session about Climate Change</a:t>
            </a:r>
          </a:p>
          <a:p>
            <a:r>
              <a:rPr lang="en-GB" sz="2800" b="1" dirty="0">
                <a:solidFill>
                  <a:srgbClr val="000000"/>
                </a:solidFill>
                <a:latin typeface="Ruluko" panose="02000000000000000000" pitchFamily="2" charset="0"/>
              </a:rPr>
              <a:t>Summer</a:t>
            </a:r>
            <a:r>
              <a:rPr lang="en-GB" sz="2800" dirty="0">
                <a:solidFill>
                  <a:srgbClr val="000000"/>
                </a:solidFill>
                <a:latin typeface="Ruluko" panose="02000000000000000000" pitchFamily="2" charset="0"/>
              </a:rPr>
              <a:t> – 	Swimming Lessons</a:t>
            </a:r>
          </a:p>
          <a:p>
            <a:r>
              <a:rPr lang="en-GB" sz="2800" dirty="0">
                <a:solidFill>
                  <a:srgbClr val="000000"/>
                </a:solidFill>
                <a:latin typeface="Ruluko" panose="02000000000000000000" pitchFamily="2" charset="0"/>
              </a:rPr>
              <a:t>                  	Year 5 Camp!</a:t>
            </a:r>
          </a:p>
          <a:p>
            <a:r>
              <a:rPr lang="en-GB" sz="2800" dirty="0">
                <a:solidFill>
                  <a:srgbClr val="000000"/>
                </a:solidFill>
                <a:latin typeface="Ruluko" panose="02000000000000000000" pitchFamily="2" charset="0"/>
              </a:rPr>
              <a:t>                  	Kings Worthy Production</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More details about any trips or events will be sent out via email closer to the time. </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1845294" y="443483"/>
            <a:ext cx="6792416" cy="923330"/>
          </a:xfrm>
          <a:prstGeom prst="rect">
            <a:avLst/>
          </a:prstGeom>
          <a:noFill/>
        </p:spPr>
        <p:txBody>
          <a:bodyPr vert="horz" wrap="square" rtlCol="0">
            <a:spAutoFit/>
          </a:bodyPr>
          <a:lstStyle/>
          <a:p>
            <a:pPr algn="ctr"/>
            <a:r>
              <a:rPr lang="en-GB" sz="5400" dirty="0">
                <a:latin typeface="Ruluko" panose="02000000000000000000" pitchFamily="2" charset="0"/>
              </a:rPr>
              <a:t>Other opportunities...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84066992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376" y="1846486"/>
            <a:ext cx="9499600" cy="6124754"/>
          </a:xfrm>
          <a:prstGeom prst="rect">
            <a:avLst/>
          </a:prstGeom>
          <a:noFill/>
        </p:spPr>
        <p:txBody>
          <a:bodyPr vert="horz" rtlCol="0">
            <a:spAutoFit/>
          </a:bodyPr>
          <a:lstStyle/>
          <a:p>
            <a:r>
              <a:rPr lang="en-GB" sz="2800" dirty="0">
                <a:solidFill>
                  <a:srgbClr val="000000"/>
                </a:solidFill>
                <a:latin typeface="Ruluko" panose="02000000000000000000" pitchFamily="2" charset="0"/>
              </a:rPr>
              <a:t>We are aware that our cost of living is rising, and some may wish to plan in some of our trips and events with estimated costings for this year:</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Winchester Science Centre (Oct/Nov) - 	</a:t>
            </a:r>
            <a:r>
              <a:rPr lang="en-GB" sz="2800" b="1" dirty="0">
                <a:solidFill>
                  <a:srgbClr val="000000"/>
                </a:solidFill>
                <a:latin typeface="Ruluko" panose="02000000000000000000" pitchFamily="2" charset="0"/>
              </a:rPr>
              <a:t>£15.00</a:t>
            </a:r>
          </a:p>
          <a:p>
            <a:r>
              <a:rPr lang="en-GB" sz="2800" dirty="0">
                <a:solidFill>
                  <a:srgbClr val="000000"/>
                </a:solidFill>
                <a:latin typeface="Ruluko" panose="02000000000000000000" pitchFamily="2" charset="0"/>
              </a:rPr>
              <a:t>Virtual Reality (Jan/Feb) - 			</a:t>
            </a:r>
            <a:r>
              <a:rPr lang="en-GB" sz="2800" b="1" dirty="0">
                <a:solidFill>
                  <a:srgbClr val="000000"/>
                </a:solidFill>
                <a:latin typeface="Ruluko" panose="02000000000000000000" pitchFamily="2" charset="0"/>
              </a:rPr>
              <a:t>£4.00</a:t>
            </a:r>
          </a:p>
          <a:p>
            <a:r>
              <a:rPr lang="en-GB" sz="2800" dirty="0">
                <a:solidFill>
                  <a:srgbClr val="000000"/>
                </a:solidFill>
                <a:latin typeface="Ruluko" panose="02000000000000000000" pitchFamily="2" charset="0"/>
              </a:rPr>
              <a:t>Harry Potter Studios (March) - 			</a:t>
            </a:r>
            <a:r>
              <a:rPr lang="en-GB" sz="2800" b="1" dirty="0">
                <a:solidFill>
                  <a:srgbClr val="000000"/>
                </a:solidFill>
                <a:latin typeface="Ruluko" panose="02000000000000000000" pitchFamily="2" charset="0"/>
              </a:rPr>
              <a:t>£30.00</a:t>
            </a:r>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Year 5 Camp (June) – 				</a:t>
            </a:r>
            <a:r>
              <a:rPr lang="en-GB" sz="2800" b="1" dirty="0">
                <a:solidFill>
                  <a:srgbClr val="000000"/>
                </a:solidFill>
                <a:latin typeface="Ruluko" panose="02000000000000000000" pitchFamily="2" charset="0"/>
              </a:rPr>
              <a:t>£14.00</a:t>
            </a:r>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Swimming (May) - 				</a:t>
            </a:r>
            <a:r>
              <a:rPr lang="en-GB" sz="2800" b="1" dirty="0">
                <a:solidFill>
                  <a:srgbClr val="000000"/>
                </a:solidFill>
                <a:latin typeface="Ruluko" panose="02000000000000000000" pitchFamily="2" charset="0"/>
              </a:rPr>
              <a:t>£33.00</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Please come and speak to us if you have any questions about these costings. They are estimations, and could change.</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1845294" y="443483"/>
            <a:ext cx="6792416" cy="923330"/>
          </a:xfrm>
          <a:prstGeom prst="rect">
            <a:avLst/>
          </a:prstGeom>
          <a:noFill/>
        </p:spPr>
        <p:txBody>
          <a:bodyPr vert="horz" wrap="square" rtlCol="0">
            <a:spAutoFit/>
          </a:bodyPr>
          <a:lstStyle/>
          <a:p>
            <a:pPr algn="ctr"/>
            <a:r>
              <a:rPr lang="en-GB" sz="5400" dirty="0">
                <a:latin typeface="Ruluko" panose="02000000000000000000" pitchFamily="2" charset="0"/>
              </a:rPr>
              <a:t>Parent contributions...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65899945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7472" y="1126406"/>
            <a:ext cx="9577064" cy="7232749"/>
          </a:xfrm>
          <a:prstGeom prst="rect">
            <a:avLst/>
          </a:prstGeom>
          <a:noFill/>
        </p:spPr>
        <p:txBody>
          <a:bodyPr vert="horz" wrap="square" rtlCol="0">
            <a:spAutoFit/>
          </a:bodyPr>
          <a:lstStyle/>
          <a:p>
            <a:r>
              <a:rPr lang="en-GB" sz="2400" b="1" dirty="0">
                <a:latin typeface="Ruluko" panose="02000000000000000000" pitchFamily="2" charset="0"/>
              </a:rPr>
              <a:t>Maths/English homework – Google Classroom (paper copies given)</a:t>
            </a:r>
          </a:p>
          <a:p>
            <a:pPr marL="285750" indent="-285750">
              <a:buFont typeface="Arial" panose="020B0604020202020204" pitchFamily="34" charset="0"/>
              <a:buChar char="•"/>
            </a:pPr>
            <a:r>
              <a:rPr lang="en-GB" sz="2400" dirty="0">
                <a:latin typeface="Ruluko" panose="02000000000000000000" pitchFamily="2" charset="0"/>
              </a:rPr>
              <a:t>Maths and English homework is set on alternate weeks.</a:t>
            </a:r>
          </a:p>
          <a:p>
            <a:pPr marL="285750" indent="-285750">
              <a:buFont typeface="Arial" panose="020B0604020202020204" pitchFamily="34" charset="0"/>
              <a:buChar char="•"/>
            </a:pPr>
            <a:r>
              <a:rPr lang="en-GB" sz="2400" dirty="0">
                <a:latin typeface="Ruluko" panose="02000000000000000000" pitchFamily="2" charset="0"/>
              </a:rPr>
              <a:t>Maths homework will focus on consolidation or revision of a subject we have covered in Year 4 or 5.</a:t>
            </a:r>
          </a:p>
          <a:p>
            <a:pPr marL="285750" indent="-285750">
              <a:buFont typeface="Arial" panose="020B0604020202020204" pitchFamily="34" charset="0"/>
              <a:buChar char="•"/>
            </a:pPr>
            <a:r>
              <a:rPr lang="en-GB" sz="2400" dirty="0">
                <a:latin typeface="Ruluko" panose="02000000000000000000" pitchFamily="2" charset="0"/>
              </a:rPr>
              <a:t>English homework will be consolidating an area studied in class (spelling or grammar), including spelling shed.</a:t>
            </a:r>
          </a:p>
          <a:p>
            <a:pPr marL="285750" indent="-285750">
              <a:buFont typeface="Arial" panose="020B0604020202020204" pitchFamily="34" charset="0"/>
              <a:buChar char="•"/>
            </a:pPr>
            <a:r>
              <a:rPr lang="en-GB" sz="2400" dirty="0">
                <a:latin typeface="Ruluko" panose="02000000000000000000" pitchFamily="2" charset="0"/>
              </a:rPr>
              <a:t>Ed Shed logins allow access to Maths Shed and Spelling Shed.</a:t>
            </a:r>
          </a:p>
          <a:p>
            <a:pPr marL="285750" indent="-285750">
              <a:buFont typeface="Arial" panose="020B0604020202020204" pitchFamily="34" charset="0"/>
              <a:buChar char="•"/>
            </a:pPr>
            <a:r>
              <a:rPr lang="en-GB" sz="2400" dirty="0">
                <a:latin typeface="Ruluko" panose="02000000000000000000" pitchFamily="2" charset="0"/>
              </a:rPr>
              <a:t>Homework is set on a </a:t>
            </a:r>
            <a:r>
              <a:rPr lang="en-GB" sz="2400" b="1" dirty="0">
                <a:latin typeface="Ruluko" panose="02000000000000000000" pitchFamily="2" charset="0"/>
              </a:rPr>
              <a:t>Friday</a:t>
            </a:r>
            <a:r>
              <a:rPr lang="en-GB" sz="2400" dirty="0">
                <a:latin typeface="Ruluko" panose="02000000000000000000" pitchFamily="2" charset="0"/>
              </a:rPr>
              <a:t> and due in the following </a:t>
            </a:r>
            <a:r>
              <a:rPr lang="en-GB" sz="2400" b="1" dirty="0">
                <a:latin typeface="Ruluko" panose="02000000000000000000" pitchFamily="2" charset="0"/>
              </a:rPr>
              <a:t>Wednesday.</a:t>
            </a:r>
          </a:p>
          <a:p>
            <a:endParaRPr lang="en-GB" sz="2400" b="1" dirty="0">
              <a:latin typeface="Ruluko" panose="02000000000000000000" pitchFamily="2" charset="0"/>
            </a:endParaRPr>
          </a:p>
          <a:p>
            <a:r>
              <a:rPr lang="en-GB" sz="2400" b="1" dirty="0">
                <a:latin typeface="Ruluko" panose="02000000000000000000" pitchFamily="2" charset="0"/>
              </a:rPr>
              <a:t>Reading </a:t>
            </a:r>
          </a:p>
          <a:p>
            <a:pPr marL="285750" indent="-285750">
              <a:buFont typeface="Arial" panose="020B0604020202020204" pitchFamily="34" charset="0"/>
              <a:buChar char="•"/>
            </a:pPr>
            <a:r>
              <a:rPr lang="en-GB" sz="2400" dirty="0">
                <a:latin typeface="Ruluko" panose="02000000000000000000" pitchFamily="2" charset="0"/>
              </a:rPr>
              <a:t>Recorded in the reading diary at least 4 times per week. When 4 entries are written in, children will have an ‘S’ recorded and will indicate 3 house points.</a:t>
            </a:r>
          </a:p>
          <a:p>
            <a:pPr marL="285750" indent="-285750">
              <a:buFont typeface="Arial" panose="020B0604020202020204" pitchFamily="34" charset="0"/>
              <a:buChar char="•"/>
            </a:pPr>
            <a:r>
              <a:rPr lang="en-GB" sz="2400" dirty="0">
                <a:latin typeface="Ruluko" panose="02000000000000000000" pitchFamily="2" charset="0"/>
              </a:rPr>
              <a:t>Please ensure to initial children’s entries. </a:t>
            </a:r>
          </a:p>
          <a:p>
            <a:pPr marL="285750" indent="-285750">
              <a:buFont typeface="Arial" panose="020B0604020202020204" pitchFamily="34" charset="0"/>
              <a:buChar char="•"/>
            </a:pPr>
            <a:r>
              <a:rPr lang="en-GB" sz="2400" dirty="0">
                <a:latin typeface="Ruluko" panose="02000000000000000000" pitchFamily="2" charset="0"/>
              </a:rPr>
              <a:t>These will be collected by class teachers on a </a:t>
            </a:r>
            <a:r>
              <a:rPr lang="en-GB" sz="2400" b="1" dirty="0">
                <a:latin typeface="Ruluko" panose="02000000000000000000" pitchFamily="2" charset="0"/>
              </a:rPr>
              <a:t>Friday.</a:t>
            </a:r>
            <a:r>
              <a:rPr lang="en-GB" sz="2400" dirty="0">
                <a:latin typeface="Ruluko" panose="02000000000000000000" pitchFamily="2" charset="0"/>
              </a:rPr>
              <a:t> </a:t>
            </a:r>
          </a:p>
          <a:p>
            <a:pPr marL="285750" indent="-285750">
              <a:buFont typeface="Arial" panose="020B0604020202020204" pitchFamily="34" charset="0"/>
              <a:buChar char="•"/>
            </a:pPr>
            <a:r>
              <a:rPr lang="en-GB" sz="2400" dirty="0">
                <a:latin typeface="Ruluko" panose="02000000000000000000" pitchFamily="2" charset="0"/>
              </a:rPr>
              <a:t>Reading diaries should be brought into school </a:t>
            </a:r>
            <a:r>
              <a:rPr lang="en-GB" sz="2400" b="1" dirty="0">
                <a:latin typeface="Ruluko" panose="02000000000000000000" pitchFamily="2" charset="0"/>
              </a:rPr>
              <a:t>every day</a:t>
            </a:r>
            <a:r>
              <a:rPr lang="en-GB" sz="2400" dirty="0">
                <a:latin typeface="Ruluko" panose="02000000000000000000" pitchFamily="2" charset="0"/>
              </a:rPr>
              <a:t>.</a:t>
            </a:r>
          </a:p>
          <a:p>
            <a:pPr marL="285750" indent="-285750">
              <a:buFont typeface="Arial" panose="020B0604020202020204" pitchFamily="34" charset="0"/>
              <a:buChar char="•"/>
            </a:pPr>
            <a:r>
              <a:rPr lang="en-GB" sz="2400" dirty="0">
                <a:latin typeface="Ruluko" panose="02000000000000000000" pitchFamily="2" charset="0"/>
              </a:rPr>
              <a:t>Library days will be </a:t>
            </a:r>
            <a:r>
              <a:rPr lang="en-GB" sz="2400" b="1" dirty="0">
                <a:latin typeface="Ruluko" panose="02000000000000000000" pitchFamily="2" charset="0"/>
              </a:rPr>
              <a:t>Friday and Tuesday.</a:t>
            </a:r>
          </a:p>
          <a:p>
            <a:endParaRPr lang="en-GB" sz="2800" b="1" dirty="0">
              <a:latin typeface="Ruluko" panose="02000000000000000000" pitchFamily="2" charset="0"/>
            </a:endParaRPr>
          </a:p>
          <a:p>
            <a:endParaRPr lang="en-GB" sz="2800" dirty="0">
              <a:solidFill>
                <a:srgbClr val="000000"/>
              </a:solidFill>
              <a:latin typeface="Ruluko" panose="02000000000000000000" pitchFamily="2" charset="0"/>
            </a:endParaRPr>
          </a:p>
        </p:txBody>
      </p:sp>
      <p:sp>
        <p:nvSpPr>
          <p:cNvPr id="6" name="TextBox 5"/>
          <p:cNvSpPr txBox="1"/>
          <p:nvPr/>
        </p:nvSpPr>
        <p:spPr>
          <a:xfrm>
            <a:off x="2133326" y="206316"/>
            <a:ext cx="6216352" cy="923330"/>
          </a:xfrm>
          <a:prstGeom prst="rect">
            <a:avLst/>
          </a:prstGeom>
          <a:noFill/>
        </p:spPr>
        <p:txBody>
          <a:bodyPr vert="horz" wrap="square" rtlCol="0">
            <a:spAutoFit/>
          </a:bodyPr>
          <a:lstStyle/>
          <a:p>
            <a:pPr algn="ctr"/>
            <a:r>
              <a:rPr lang="en-GB" sz="5400" dirty="0">
                <a:latin typeface="Ruluko" panose="02000000000000000000" pitchFamily="2" charset="0"/>
              </a:rPr>
              <a:t>Homework...</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417982741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3495" y="1692885"/>
            <a:ext cx="9073008" cy="4832092"/>
          </a:xfrm>
          <a:prstGeom prst="rect">
            <a:avLst/>
          </a:prstGeom>
          <a:noFill/>
        </p:spPr>
        <p:txBody>
          <a:bodyPr vert="horz" wrap="square" rtlCol="0">
            <a:spAutoFit/>
          </a:bodyPr>
          <a:lstStyle/>
          <a:p>
            <a:r>
              <a:rPr lang="en-GB" sz="2800" dirty="0">
                <a:latin typeface="Ruluko" panose="02000000000000000000" pitchFamily="2" charset="0"/>
              </a:rPr>
              <a:t>Login information can be found in the back of children’s reading diaries for the following websites:</a:t>
            </a:r>
          </a:p>
          <a:p>
            <a:endParaRPr lang="en-GB" sz="2800" b="1" dirty="0">
              <a:latin typeface="Ruluko" panose="02000000000000000000" pitchFamily="2" charset="0"/>
            </a:endParaRPr>
          </a:p>
          <a:p>
            <a:pPr marL="342900" indent="-342900">
              <a:buFont typeface="Arial" panose="020B0604020202020204" pitchFamily="34" charset="0"/>
              <a:buChar char="•"/>
            </a:pPr>
            <a:r>
              <a:rPr lang="en-GB" sz="2800" dirty="0">
                <a:solidFill>
                  <a:srgbClr val="000000"/>
                </a:solidFill>
                <a:latin typeface="Ruluko" panose="02000000000000000000" pitchFamily="2" charset="0"/>
              </a:rPr>
              <a:t>Purple Mash</a:t>
            </a:r>
          </a:p>
          <a:p>
            <a:pPr marL="342900" indent="-342900">
              <a:buFont typeface="Arial" panose="020B0604020202020204" pitchFamily="34" charset="0"/>
              <a:buChar char="•"/>
            </a:pPr>
            <a:r>
              <a:rPr lang="en-GB" sz="2800" dirty="0">
                <a:solidFill>
                  <a:srgbClr val="000000"/>
                </a:solidFill>
                <a:latin typeface="Ruluko" panose="02000000000000000000" pitchFamily="2" charset="0"/>
              </a:rPr>
              <a:t>Ed Shed:</a:t>
            </a:r>
          </a:p>
          <a:p>
            <a:pPr marL="914400" lvl="1" indent="-457200">
              <a:buFont typeface="Courier New" panose="02070309020205020404" pitchFamily="49" charset="0"/>
              <a:buChar char="o"/>
            </a:pPr>
            <a:r>
              <a:rPr lang="en-GB" sz="2800" dirty="0">
                <a:solidFill>
                  <a:srgbClr val="000000"/>
                </a:solidFill>
                <a:latin typeface="Ruluko" panose="02000000000000000000" pitchFamily="2" charset="0"/>
              </a:rPr>
              <a:t>Spelling Shed </a:t>
            </a:r>
          </a:p>
          <a:p>
            <a:pPr marL="914400" lvl="1" indent="-457200">
              <a:buFont typeface="Courier New" panose="02070309020205020404" pitchFamily="49" charset="0"/>
              <a:buChar char="o"/>
            </a:pPr>
            <a:r>
              <a:rPr lang="en-GB" sz="2800" dirty="0">
                <a:solidFill>
                  <a:srgbClr val="000000"/>
                </a:solidFill>
                <a:latin typeface="Ruluko" panose="02000000000000000000" pitchFamily="2" charset="0"/>
              </a:rPr>
              <a:t>Maths Shed</a:t>
            </a:r>
          </a:p>
          <a:p>
            <a:pPr marL="914400" lvl="1" indent="-457200">
              <a:buFont typeface="Courier New" panose="02070309020205020404" pitchFamily="49" charset="0"/>
              <a:buChar char="o"/>
            </a:pPr>
            <a:r>
              <a:rPr lang="en-GB" sz="2800" dirty="0">
                <a:solidFill>
                  <a:srgbClr val="000000"/>
                </a:solidFill>
                <a:latin typeface="Ruluko" panose="02000000000000000000" pitchFamily="2" charset="0"/>
              </a:rPr>
              <a:t>Times Table </a:t>
            </a:r>
            <a:r>
              <a:rPr lang="en-GB" sz="2800" dirty="0" err="1">
                <a:solidFill>
                  <a:srgbClr val="000000"/>
                </a:solidFill>
                <a:latin typeface="Ruluko" panose="02000000000000000000" pitchFamily="2" charset="0"/>
              </a:rPr>
              <a:t>Rockstars</a:t>
            </a:r>
            <a:endParaRPr lang="en-GB" sz="2800" dirty="0">
              <a:solidFill>
                <a:srgbClr val="000000"/>
              </a:solidFill>
              <a:latin typeface="Ruluko" panose="02000000000000000000" pitchFamily="2" charset="0"/>
            </a:endParaRP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There are a range of games and challenges that children can explore at home in addition to set homework.</a:t>
            </a:r>
          </a:p>
        </p:txBody>
      </p:sp>
      <p:sp>
        <p:nvSpPr>
          <p:cNvPr id="6" name="TextBox 5"/>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Additional Home Activities...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48269963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059" y="1238726"/>
            <a:ext cx="9471880" cy="6186309"/>
          </a:xfrm>
          <a:prstGeom prst="rect">
            <a:avLst/>
          </a:prstGeom>
          <a:noFill/>
        </p:spPr>
        <p:txBody>
          <a:bodyPr vert="horz" wrap="square" rtlCol="0">
            <a:spAutoFit/>
          </a:bodyPr>
          <a:lstStyle/>
          <a:p>
            <a:r>
              <a:rPr lang="en-GB" b="1" dirty="0">
                <a:solidFill>
                  <a:srgbClr val="000000"/>
                </a:solidFill>
                <a:latin typeface="Ruluko" panose="02000000000000000000" pitchFamily="2" charset="0"/>
              </a:rPr>
              <a:t>House Points </a:t>
            </a:r>
            <a:r>
              <a:rPr lang="en-GB" dirty="0">
                <a:solidFill>
                  <a:srgbClr val="000000"/>
                </a:solidFill>
                <a:latin typeface="Ruluko" panose="02000000000000000000" pitchFamily="2" charset="0"/>
              </a:rPr>
              <a:t>– given by any member of staff for effort or achievement. Codes at the bottom of their work mean house points have been awarded.</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Behaviour board </a:t>
            </a:r>
            <a:r>
              <a:rPr lang="en-GB" dirty="0">
                <a:solidFill>
                  <a:srgbClr val="000000"/>
                </a:solidFill>
                <a:latin typeface="Ruluko" panose="02000000000000000000" pitchFamily="2" charset="0"/>
              </a:rPr>
              <a:t>-  Every child starts off daily on the ‘You’re great’. For good behaviour, children can have their name moved to ‘Superstar’ or where poor behaviour is shown down to ‘Stop and Think’. Children can have their names moved up and down accordingly throughout the day. Each ‘Superstar’ receives a sticker at the end of the day.</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Best Learner </a:t>
            </a:r>
            <a:r>
              <a:rPr lang="en-GB" dirty="0">
                <a:solidFill>
                  <a:srgbClr val="000000"/>
                </a:solidFill>
                <a:latin typeface="Ruluko" panose="02000000000000000000" pitchFamily="2" charset="0"/>
              </a:rPr>
              <a:t>– One child who has stood out for excellent learning behaviours throughout the day will be awarded ‘best learner’. A special sticker is awarded and 3 house points..</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Celebration Assembly </a:t>
            </a:r>
            <a:r>
              <a:rPr lang="en-GB" dirty="0">
                <a:solidFill>
                  <a:srgbClr val="000000"/>
                </a:solidFill>
                <a:latin typeface="Ruluko" panose="02000000000000000000" pitchFamily="2" charset="0"/>
              </a:rPr>
              <a:t>– showing an outstanding piece of work, kindness or effort that exemplifies ‘Be the Best You Can Be’. This is a virtual assembly which will be uploaded onto the individual child’s Google Classroom on a Friday. </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Class Gem Reward Chart </a:t>
            </a:r>
            <a:r>
              <a:rPr lang="en-GB" dirty="0">
                <a:solidFill>
                  <a:srgbClr val="000000"/>
                </a:solidFill>
                <a:latin typeface="Ruluko" panose="02000000000000000000" pitchFamily="2" charset="0"/>
              </a:rPr>
              <a:t>– children work towards a class goal e.g. co-operation and supporting each other. When the chart is full the class receive a reward of their choosing.</a:t>
            </a:r>
          </a:p>
          <a:p>
            <a:pPr marL="285750" indent="-285750">
              <a:buFont typeface="Arial" panose="020B0604020202020204" pitchFamily="34" charset="0"/>
              <a:buChar char="•"/>
            </a:pPr>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Outstanding Certificates </a:t>
            </a:r>
            <a:r>
              <a:rPr lang="en-GB" dirty="0">
                <a:solidFill>
                  <a:srgbClr val="000000"/>
                </a:solidFill>
                <a:latin typeface="Ruluko" panose="02000000000000000000" pitchFamily="2" charset="0"/>
              </a:rPr>
              <a:t>– When children have  completed a piece of work that is to an ‘outstanding level’ for them, we will award an outstanding certificate. It will be signposted in their books and Mr Dodson will come into the classroom and present the certificates to the children on a Friday afternoon.</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
        <p:nvSpPr>
          <p:cNvPr id="7" name="TextBox 6"/>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Rewards...</a:t>
            </a:r>
          </a:p>
        </p:txBody>
      </p:sp>
    </p:spTree>
    <p:extLst>
      <p:ext uri="{BB962C8B-B14F-4D97-AF65-F5344CB8AC3E}">
        <p14:creationId xmlns:p14="http://schemas.microsoft.com/office/powerpoint/2010/main" val="139303284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1249</TotalTime>
  <Words>1037</Words>
  <Application>Microsoft Office PowerPoint</Application>
  <PresentationFormat>Custom</PresentationFormat>
  <Paragraphs>110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Courier New</vt:lpstr>
      <vt:lpstr>Ruluko</vt:lpstr>
      <vt:lpstr>Calibri</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dc:creator>
  <cp:lastModifiedBy>Katelyn Van Tuyl</cp:lastModifiedBy>
  <cp:revision>89</cp:revision>
  <cp:lastPrinted>2022-09-13T15:30:51Z</cp:lastPrinted>
  <dcterms:created xsi:type="dcterms:W3CDTF">2013-09-12T17:51:53Z</dcterms:created>
  <dcterms:modified xsi:type="dcterms:W3CDTF">2023-09-07T14:33:57Z</dcterms:modified>
</cp:coreProperties>
</file>